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Title Text"/>
          <p:cNvSpPr/>
          <p:nvPr>
            <p:ph type="title"/>
          </p:nvPr>
        </p:nvSpPr>
        <p:spPr>
          <a:xfrm>
            <a:off x="1270000" y="1638300"/>
            <a:ext cx="10464800" cy="3302000"/>
          </a:xfrm>
          <a:prstGeom prst="rect">
            <a:avLst/>
          </a:prstGeom>
        </p:spPr>
        <p:txBody>
          <a:bodyPr anchor="b"/>
          <a:lstStyle/>
          <a:p>
            <a:pPr/>
            <a:r>
              <a:t>Title Text</a:t>
            </a:r>
          </a:p>
        </p:txBody>
      </p:sp>
      <p:sp>
        <p:nvSpPr>
          <p:cNvPr id="12" name="Body Level One…"/>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Johnny Appleseed"/>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Helvetica"/>
                <a:ea typeface="Helvetica"/>
                <a:cs typeface="Helvetica"/>
                <a:sym typeface="Helvetica"/>
              </a:defRPr>
            </a:lvl1pPr>
          </a:lstStyle>
          <a:p>
            <a:pPr/>
            <a:r>
              <a:t>–Johnny Appleseed</a:t>
            </a:r>
          </a:p>
        </p:txBody>
      </p:sp>
      <p:sp>
        <p:nvSpPr>
          <p:cNvPr id="94" name="“Type a quote here.”"/>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06550" y="635000"/>
            <a:ext cx="9779000" cy="5918200"/>
          </a:xfrm>
          <a:prstGeom prst="rect">
            <a:avLst/>
          </a:prstGeom>
        </p:spPr>
        <p:txBody>
          <a:bodyPr lIns="91439" tIns="45719" rIns="91439" bIns="45719" anchor="t">
            <a:noAutofit/>
          </a:bodyPr>
          <a:lstStyle/>
          <a:p>
            <a:pPr/>
          </a:p>
        </p:txBody>
      </p:sp>
      <p:sp>
        <p:nvSpPr>
          <p:cNvPr id="21" name="Title Text"/>
          <p:cNvSpPr/>
          <p:nvPr>
            <p:ph type="title"/>
          </p:nvPr>
        </p:nvSpPr>
        <p:spPr>
          <a:xfrm>
            <a:off x="1270000" y="6718300"/>
            <a:ext cx="10464800" cy="1422400"/>
          </a:xfrm>
          <a:prstGeom prst="rect">
            <a:avLst/>
          </a:prstGeom>
        </p:spPr>
        <p:txBody>
          <a:bodyPr anchor="b"/>
          <a:lstStyle/>
          <a:p>
            <a:pPr/>
            <a:r>
              <a:t>Title Text</a:t>
            </a:r>
          </a:p>
        </p:txBody>
      </p:sp>
      <p:sp>
        <p:nvSpPr>
          <p:cNvPr id="22" name="Body Level One…"/>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Title Text"/>
          <p:cNvSpPr/>
          <p:nvPr>
            <p:ph type="title"/>
          </p:nvPr>
        </p:nvSpPr>
        <p:spPr>
          <a:xfrm>
            <a:off x="1270000" y="3225800"/>
            <a:ext cx="10464800" cy="3302000"/>
          </a:xfrm>
          <a:prstGeom prst="rect">
            <a:avLst/>
          </a:prstGeom>
        </p:spPr>
        <p:txBody>
          <a:bodyPr/>
          <a:lstStyle/>
          <a:p>
            <a:pPr/>
            <a:r>
              <a:t>Title Text</a:t>
            </a:r>
          </a:p>
        </p:txBody>
      </p:sp>
      <p:sp>
        <p:nvSpPr>
          <p:cNvPr id="31"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29600"/>
          </a:xfrm>
          <a:prstGeom prst="rect">
            <a:avLst/>
          </a:prstGeom>
        </p:spPr>
        <p:txBody>
          <a:bodyPr lIns="91439" tIns="45719" rIns="91439" bIns="45719" anchor="t">
            <a:noAutofit/>
          </a:bodyPr>
          <a:lstStyle/>
          <a:p>
            <a:pPr/>
          </a:p>
        </p:txBody>
      </p:sp>
      <p:sp>
        <p:nvSpPr>
          <p:cNvPr id="39" name="Title Text"/>
          <p:cNvSpPr/>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Title Text"/>
          <p:cNvSpPr/>
          <p:nvPr>
            <p:ph type="title"/>
          </p:nvPr>
        </p:nvSpPr>
        <p:spPr>
          <a:prstGeom prst="rect">
            <a:avLst/>
          </a:prstGeom>
        </p:spPr>
        <p:txBody>
          <a:bodyPr/>
          <a:lstStyle/>
          <a:p>
            <a:pPr/>
            <a:r>
              <a:t>Title Text</a:t>
            </a:r>
          </a:p>
        </p:txBody>
      </p:sp>
      <p:sp>
        <p:nvSpPr>
          <p:cNvPr id="49"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Title Text"/>
          <p:cNvSpPr/>
          <p:nvPr>
            <p:ph type="title"/>
          </p:nvPr>
        </p:nvSpPr>
        <p:spPr>
          <a:prstGeom prst="rect">
            <a:avLst/>
          </a:prstGeom>
        </p:spPr>
        <p:txBody>
          <a:bodyPr/>
          <a:lstStyle/>
          <a:p>
            <a:pPr/>
            <a:r>
              <a:t>Title Text</a:t>
            </a:r>
          </a:p>
        </p:txBody>
      </p:sp>
      <p:sp>
        <p:nvSpPr>
          <p:cNvPr id="57" name="Body Level One…"/>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603500"/>
            <a:ext cx="5334000" cy="6286500"/>
          </a:xfrm>
          <a:prstGeom prst="rect">
            <a:avLst/>
          </a:prstGeom>
        </p:spPr>
        <p:txBody>
          <a:bodyPr lIns="91439" tIns="45719" rIns="91439" bIns="45719" anchor="t">
            <a:noAutofit/>
          </a:bodyPr>
          <a:lstStyle/>
          <a:p>
            <a:pPr/>
          </a:p>
        </p:txBody>
      </p:sp>
      <p:sp>
        <p:nvSpPr>
          <p:cNvPr id="66" name="Title Text"/>
          <p:cNvSpPr/>
          <p:nvPr>
            <p:ph type="title"/>
          </p:nvPr>
        </p:nvSpPr>
        <p:spPr>
          <a:prstGeom prst="rect">
            <a:avLst/>
          </a:prstGeom>
        </p:spPr>
        <p:txBody>
          <a:bodyPr/>
          <a:lstStyle/>
          <a:p>
            <a:pPr/>
            <a:r>
              <a:t>Title Text</a:t>
            </a:r>
          </a:p>
        </p:txBody>
      </p:sp>
      <p:sp>
        <p:nvSpPr>
          <p:cNvPr id="67" name="Body Level One…"/>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Body Level One…"/>
          <p:cNvSpPr/>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24518" y="889000"/>
            <a:ext cx="5334001"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Title Text"/>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Slide Number"/>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
        <p:nvSpPr>
          <p:cNvPr id="4" name="Body Level One…"/>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2.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4.png"/><Relationship Id="rId3" Type="http://schemas.openxmlformats.org/officeDocument/2006/relationships/image" Target="../media/image5.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6.png"/><Relationship Id="rId3" Type="http://schemas.openxmlformats.org/officeDocument/2006/relationships/image" Target="../media/image7.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hyperlink" Target="https://www.nature.com/articles/s41467-021-21879-w#auth-John_William-Sidhom-Aff1-Aff2-Aff3" TargetMode="External"/><Relationship Id="rId3" Type="http://schemas.openxmlformats.org/officeDocument/2006/relationships/hyperlink" Target="https://www.nature.com/articles/s41467-021-21879-w#auth-H__Benjamin-Larman-Aff1-Aff4" TargetMode="External"/><Relationship Id="rId4" Type="http://schemas.openxmlformats.org/officeDocument/2006/relationships/hyperlink" Target="https://www.nature.com/articles/s41467-021-21879-w#auth-Drew_M_-Pardoll-Aff1-Aff2" TargetMode="External"/><Relationship Id="rId5" Type="http://schemas.openxmlformats.org/officeDocument/2006/relationships/hyperlink" Target="https://www.nature.com/articles/s41467-021-21879-w#auth-Alexander_S_-Baras-Aff1-Aff2-Aff4" TargetMode="External"/><Relationship Id="rId6" Type="http://schemas.openxmlformats.org/officeDocument/2006/relationships/hyperlink" Target="https://www.nature.com/ncomms" TargetMode="External"/><Relationship Id="rId7" Type="http://schemas.openxmlformats.org/officeDocument/2006/relationships/image" Target="../media/image10.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1.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www.nature.com/articles/s41467-021-21879-w#MOESM1"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Disentangling patterns of T cells"/>
          <p:cNvSpPr/>
          <p:nvPr>
            <p:ph type="ctrTitle"/>
          </p:nvPr>
        </p:nvSpPr>
        <p:spPr>
          <a:prstGeom prst="rect">
            <a:avLst/>
          </a:prstGeom>
        </p:spPr>
        <p:txBody>
          <a:bodyPr/>
          <a:lstStyle/>
          <a:p>
            <a:pPr/>
            <a:r>
              <a:t>Disentangling patterns of T cells</a:t>
            </a:r>
          </a:p>
        </p:txBody>
      </p:sp>
      <p:sp>
        <p:nvSpPr>
          <p:cNvPr id="120" name="Evgeniya Lokes and Janine Berndt…"/>
          <p:cNvSpPr/>
          <p:nvPr>
            <p:ph type="subTitle" sz="quarter" idx="1"/>
          </p:nvPr>
        </p:nvSpPr>
        <p:spPr>
          <a:xfrm>
            <a:off x="1396629" y="5409087"/>
            <a:ext cx="10464801" cy="1130301"/>
          </a:xfrm>
          <a:prstGeom prst="rect">
            <a:avLst/>
          </a:prstGeom>
        </p:spPr>
        <p:txBody>
          <a:bodyPr/>
          <a:lstStyle/>
          <a:p>
            <a:pPr/>
            <a:r>
              <a:t>Evgeniya Lokes and Janine Berndt</a:t>
            </a:r>
          </a:p>
          <a:p>
            <a:pPr/>
            <a:r>
              <a:t>16.05.2024</a:t>
            </a:r>
          </a:p>
        </p:txBody>
      </p:sp>
      <p:sp>
        <p:nvSpPr>
          <p:cNvPr id="121" name="24S | Machine Learning with TensorFlow"/>
          <p:cNvSpPr/>
          <p:nvPr/>
        </p:nvSpPr>
        <p:spPr>
          <a:xfrm>
            <a:off x="2476738" y="8845673"/>
            <a:ext cx="8304582"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24S | Machine Learning with TensorFlow</a:t>
            </a:r>
          </a:p>
        </p:txBody>
      </p:sp>
      <p:pic>
        <p:nvPicPr>
          <p:cNvPr id="122" name="pasted-image.png" descr="pasted-image.png"/>
          <p:cNvPicPr>
            <a:picLocks noChangeAspect="1"/>
          </p:cNvPicPr>
          <p:nvPr/>
        </p:nvPicPr>
        <p:blipFill>
          <a:blip r:embed="rId2">
            <a:extLst/>
          </a:blip>
          <a:stretch>
            <a:fillRect/>
          </a:stretch>
        </p:blipFill>
        <p:spPr>
          <a:xfrm>
            <a:off x="5613029" y="6456694"/>
            <a:ext cx="2032001" cy="2032001"/>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87" name="Slide Number"/>
          <p:cNvSpPr/>
          <p:nvPr>
            <p:ph type="sldNum" sz="quarter" idx="2"/>
          </p:nvPr>
        </p:nvSpPr>
        <p:spPr>
          <a:xfrm>
            <a:off x="6369062" y="9251950"/>
            <a:ext cx="253976" cy="3810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88" name="pasted-image.png" descr="pasted-image.png"/>
          <p:cNvPicPr>
            <a:picLocks noChangeAspect="1"/>
          </p:cNvPicPr>
          <p:nvPr/>
        </p:nvPicPr>
        <p:blipFill>
          <a:blip r:embed="rId2">
            <a:extLst/>
          </a:blip>
          <a:stretch>
            <a:fillRect/>
          </a:stretch>
        </p:blipFill>
        <p:spPr>
          <a:xfrm>
            <a:off x="1651816" y="908255"/>
            <a:ext cx="9929887" cy="7378458"/>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0" name="Slide Number"/>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1" name="Linguistically inspired roadmap for building biologically reliable protein language models. Mai Ha Vu, Rahmad Akbar, Philippe A. Robert, Bartlomiej Swiatczak, Geir Kjetil Sandve, Victor Greiff &amp; Dag Trygve Truslew Haug.  Nature Machine Intelligence (2023)"/>
          <p:cNvSpPr/>
          <p:nvPr/>
        </p:nvSpPr>
        <p:spPr>
          <a:xfrm>
            <a:off x="952500" y="863600"/>
            <a:ext cx="11099800" cy="28003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marL="396874" indent="-396874" algn="l" defTabSz="457200">
              <a:lnSpc>
                <a:spcPts val="5400"/>
              </a:lnSpc>
              <a:spcBef>
                <a:spcPts val="1600"/>
              </a:spcBef>
              <a:buSzPct val="100000"/>
              <a:buAutoNum type="arabicPeriod" startAt="2"/>
              <a:defRPr b="1" sz="2250">
                <a:solidFill>
                  <a:srgbClr val="222222"/>
                </a:solidFill>
                <a:latin typeface="Helvetica Neue"/>
                <a:ea typeface="Helvetica Neue"/>
                <a:cs typeface="Helvetica Neue"/>
                <a:sym typeface="Helvetica Neue"/>
              </a:defRPr>
            </a:pPr>
            <a:r>
              <a:t>Linguistically inspired roadmap for building biologically reliable protein language models. </a:t>
            </a:r>
            <a:r>
              <a:rPr b="0"/>
              <a:t>Mai Ha Vu, Rahmad Akbar, Philippe A. Robert, Bartlomiej Swiatczak, Geir Kjetil Sandve, Victor Greiff &amp; Dag Trygve Truslew Haug.  </a:t>
            </a:r>
            <a:r>
              <a:rPr b="0" i="1"/>
              <a:t>Nature Machine Intelligence</a:t>
            </a:r>
            <a:r>
              <a:rPr b="0"/>
              <a:t> (2023)</a:t>
            </a:r>
          </a:p>
        </p:txBody>
      </p:sp>
      <p:pic>
        <p:nvPicPr>
          <p:cNvPr id="192" name="Screenshot 2024-05-16 at 17.44.22.png" descr="Screenshot 2024-05-16 at 17.44.22.png"/>
          <p:cNvPicPr>
            <a:picLocks noChangeAspect="1"/>
          </p:cNvPicPr>
          <p:nvPr/>
        </p:nvPicPr>
        <p:blipFill>
          <a:blip r:embed="rId2">
            <a:extLst/>
          </a:blip>
          <a:stretch>
            <a:fillRect/>
          </a:stretch>
        </p:blipFill>
        <p:spPr>
          <a:xfrm>
            <a:off x="3130696" y="2919197"/>
            <a:ext cx="6743408" cy="6202662"/>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4" name="Gentle intro to T cells"/>
          <p:cNvSpPr/>
          <p:nvPr>
            <p:ph type="title"/>
          </p:nvPr>
        </p:nvSpPr>
        <p:spPr>
          <a:prstGeom prst="rect">
            <a:avLst/>
          </a:prstGeom>
        </p:spPr>
        <p:txBody>
          <a:bodyPr/>
          <a:lstStyle/>
          <a:p>
            <a:pPr/>
            <a:r>
              <a:t>Gentle intro to T cells</a:t>
            </a:r>
          </a:p>
        </p:txBody>
      </p:sp>
      <p:sp>
        <p:nvSpPr>
          <p:cNvPr id="125" name="Body"/>
          <p:cNvSpPr/>
          <p:nvPr>
            <p:ph type="body" idx="1"/>
          </p:nvPr>
        </p:nvSpPr>
        <p:spPr>
          <a:prstGeom prst="rect">
            <a:avLst/>
          </a:prstGeom>
        </p:spPr>
        <p:txBody>
          <a:bodyPr/>
          <a:lstStyle/>
          <a:p>
            <a:pPr/>
          </a:p>
        </p:txBody>
      </p:sp>
      <p:pic>
        <p:nvPicPr>
          <p:cNvPr id="126" name="pasted-image.png" descr="pasted-image.png"/>
          <p:cNvPicPr>
            <a:picLocks noChangeAspect="1"/>
          </p:cNvPicPr>
          <p:nvPr/>
        </p:nvPicPr>
        <p:blipFill>
          <a:blip r:embed="rId2">
            <a:extLst/>
          </a:blip>
          <a:stretch>
            <a:fillRect/>
          </a:stretch>
        </p:blipFill>
        <p:spPr>
          <a:xfrm>
            <a:off x="3093070" y="2620971"/>
            <a:ext cx="6504021" cy="6504021"/>
          </a:xfrm>
          <a:prstGeom prst="rect">
            <a:avLst/>
          </a:prstGeom>
          <a:ln w="12700">
            <a:miter lim="400000"/>
          </a:ln>
        </p:spPr>
      </p:pic>
      <p:sp>
        <p:nvSpPr>
          <p:cNvPr id="127" name="Slide Number"/>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29" name="pasted-image.png" descr="pasted-image.png"/>
          <p:cNvPicPr>
            <a:picLocks noChangeAspect="1"/>
          </p:cNvPicPr>
          <p:nvPr/>
        </p:nvPicPr>
        <p:blipFill>
          <a:blip r:embed="rId2">
            <a:extLst/>
          </a:blip>
          <a:stretch>
            <a:fillRect/>
          </a:stretch>
        </p:blipFill>
        <p:spPr>
          <a:xfrm>
            <a:off x="1467219" y="149447"/>
            <a:ext cx="10070362" cy="9753601"/>
          </a:xfrm>
          <a:prstGeom prst="rect">
            <a:avLst/>
          </a:prstGeom>
          <a:ln w="12700">
            <a:miter lim="400000"/>
          </a:ln>
        </p:spPr>
      </p:pic>
      <p:sp>
        <p:nvSpPr>
          <p:cNvPr id="130" name="Rectangle"/>
          <p:cNvSpPr/>
          <p:nvPr/>
        </p:nvSpPr>
        <p:spPr>
          <a:xfrm>
            <a:off x="4102100" y="7396995"/>
            <a:ext cx="4800600" cy="2451507"/>
          </a:xfrm>
          <a:prstGeom prst="rect">
            <a:avLst/>
          </a:prstGeom>
          <a:blipFill>
            <a:blip r:embed="rId3"/>
          </a:blipFill>
          <a:ln w="12700">
            <a:miter lim="400000"/>
          </a:ln>
        </p:spPr>
        <p:txBody>
          <a:bodyPr lIns="50800" tIns="50800" rIns="50800" bIns="50800" anchor="ctr"/>
          <a:lstStyle/>
          <a:p>
            <a:pPr>
              <a:defRPr sz="2400">
                <a:solidFill>
                  <a:srgbClr val="FFFFFF"/>
                </a:solidFill>
              </a:defRPr>
            </a:pPr>
          </a:p>
        </p:txBody>
      </p:sp>
      <p:sp>
        <p:nvSpPr>
          <p:cNvPr id="131" name="Rectangle"/>
          <p:cNvSpPr/>
          <p:nvPr/>
        </p:nvSpPr>
        <p:spPr>
          <a:xfrm>
            <a:off x="7391400" y="2250482"/>
            <a:ext cx="3661137" cy="1369853"/>
          </a:xfrm>
          <a:prstGeom prst="rect">
            <a:avLst/>
          </a:prstGeom>
          <a:blipFill>
            <a:blip r:embed="rId3"/>
          </a:blipFill>
          <a:ln w="12700">
            <a:miter lim="400000"/>
          </a:ln>
        </p:spPr>
        <p:txBody>
          <a:bodyPr lIns="50800" tIns="50800" rIns="50800" bIns="50800" anchor="ctr"/>
          <a:lstStyle/>
          <a:p>
            <a:pPr>
              <a:defRPr sz="2400">
                <a:solidFill>
                  <a:srgbClr val="FFFFFF"/>
                </a:solidFill>
              </a:defRPr>
            </a:pPr>
          </a:p>
        </p:txBody>
      </p:sp>
      <p:sp>
        <p:nvSpPr>
          <p:cNvPr id="132" name="Oval"/>
          <p:cNvSpPr/>
          <p:nvPr/>
        </p:nvSpPr>
        <p:spPr>
          <a:xfrm>
            <a:off x="5932004" y="3852832"/>
            <a:ext cx="1091097" cy="1180441"/>
          </a:xfrm>
          <a:prstGeom prst="ellipse">
            <a:avLst/>
          </a:prstGeom>
          <a:ln w="63500">
            <a:solidFill>
              <a:srgbClr val="FF2600"/>
            </a:solidFill>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2400">
                <a:solidFill>
                  <a:srgbClr val="FFFFFF"/>
                </a:solidFill>
              </a:defRPr>
            </a:pPr>
          </a:p>
        </p:txBody>
      </p:sp>
      <p:sp>
        <p:nvSpPr>
          <p:cNvPr id="133" name="Rectangle"/>
          <p:cNvSpPr/>
          <p:nvPr/>
        </p:nvSpPr>
        <p:spPr>
          <a:xfrm>
            <a:off x="7188200" y="3671173"/>
            <a:ext cx="2156212" cy="1369854"/>
          </a:xfrm>
          <a:prstGeom prst="rect">
            <a:avLst/>
          </a:prstGeom>
          <a:blipFill>
            <a:blip r:embed="rId3"/>
          </a:blipFill>
          <a:ln w="12700">
            <a:miter lim="400000"/>
          </a:ln>
        </p:spPr>
        <p:txBody>
          <a:bodyPr lIns="50800" tIns="50800" rIns="50800" bIns="50800" anchor="ctr"/>
          <a:lstStyle/>
          <a:p>
            <a:pPr>
              <a:defRPr sz="2400">
                <a:solidFill>
                  <a:srgbClr val="FFFFFF"/>
                </a:solidFill>
              </a:defRPr>
            </a:pPr>
          </a:p>
        </p:txBody>
      </p:sp>
      <p:sp>
        <p:nvSpPr>
          <p:cNvPr id="134" name="Rectangle"/>
          <p:cNvSpPr/>
          <p:nvPr/>
        </p:nvSpPr>
        <p:spPr>
          <a:xfrm>
            <a:off x="3200400" y="4251033"/>
            <a:ext cx="2156212" cy="838662"/>
          </a:xfrm>
          <a:prstGeom prst="rect">
            <a:avLst/>
          </a:prstGeom>
          <a:blipFill>
            <a:blip r:embed="rId3"/>
          </a:blipFill>
          <a:ln w="12700">
            <a:miter lim="400000"/>
          </a:ln>
        </p:spPr>
        <p:txBody>
          <a:bodyPr lIns="50800" tIns="50800" rIns="50800" bIns="50800" anchor="ctr"/>
          <a:lstStyle/>
          <a:p>
            <a:pPr>
              <a:defRPr sz="2400">
                <a:solidFill>
                  <a:srgbClr val="FFFFFF"/>
                </a:solidFill>
              </a:defRPr>
            </a:pPr>
          </a:p>
        </p:txBody>
      </p:sp>
      <p:sp>
        <p:nvSpPr>
          <p:cNvPr id="135" name="T cell"/>
          <p:cNvSpPr/>
          <p:nvPr/>
        </p:nvSpPr>
        <p:spPr>
          <a:xfrm>
            <a:off x="5746501" y="7778750"/>
            <a:ext cx="128319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pPr/>
            <a:r>
              <a:t>T cell</a:t>
            </a:r>
          </a:p>
        </p:txBody>
      </p:sp>
      <p:sp>
        <p:nvSpPr>
          <p:cNvPr id="136" name="Rectangle"/>
          <p:cNvSpPr/>
          <p:nvPr/>
        </p:nvSpPr>
        <p:spPr>
          <a:xfrm>
            <a:off x="4432300" y="49965"/>
            <a:ext cx="3661137" cy="1146950"/>
          </a:xfrm>
          <a:prstGeom prst="rect">
            <a:avLst/>
          </a:prstGeom>
          <a:blipFill>
            <a:blip r:embed="rId3"/>
          </a:blipFill>
          <a:ln w="12700">
            <a:miter lim="400000"/>
          </a:ln>
        </p:spPr>
        <p:txBody>
          <a:bodyPr lIns="50800" tIns="50800" rIns="50800" bIns="50800" anchor="ctr"/>
          <a:lstStyle/>
          <a:p>
            <a:pPr>
              <a:defRPr sz="2400">
                <a:solidFill>
                  <a:srgbClr val="FFFFFF"/>
                </a:solidFill>
              </a:defRPr>
            </a:pPr>
          </a:p>
        </p:txBody>
      </p:sp>
      <p:sp>
        <p:nvSpPr>
          <p:cNvPr id="137" name="Just cells, doing their business"/>
          <p:cNvSpPr/>
          <p:nvPr/>
        </p:nvSpPr>
        <p:spPr>
          <a:xfrm>
            <a:off x="2926506" y="171450"/>
            <a:ext cx="692318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pPr/>
            <a:r>
              <a:t>Just cells, doing their business</a:t>
            </a:r>
          </a:p>
        </p:txBody>
      </p:sp>
      <p:sp>
        <p:nvSpPr>
          <p:cNvPr id="138" name="Randomly generated…"/>
          <p:cNvSpPr/>
          <p:nvPr/>
        </p:nvSpPr>
        <p:spPr>
          <a:xfrm>
            <a:off x="7821432" y="4073463"/>
            <a:ext cx="4535425"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Randomly generated </a:t>
            </a:r>
          </a:p>
          <a:p>
            <a:pPr/>
            <a:r>
              <a:t>sequences</a:t>
            </a:r>
          </a:p>
        </p:txBody>
      </p:sp>
      <p:sp>
        <p:nvSpPr>
          <p:cNvPr id="139" name="Line"/>
          <p:cNvSpPr/>
          <p:nvPr/>
        </p:nvSpPr>
        <p:spPr>
          <a:xfrm flipH="1">
            <a:off x="7256957" y="4443052"/>
            <a:ext cx="601484" cy="1"/>
          </a:xfrm>
          <a:prstGeom prst="line">
            <a:avLst/>
          </a:prstGeom>
          <a:ln w="25400">
            <a:solidFill>
              <a:srgbClr val="000000"/>
            </a:solidFill>
            <a:miter lim="400000"/>
          </a:ln>
        </p:spPr>
        <p:txBody>
          <a:bodyPr lIns="50800" tIns="50800" rIns="50800" bIns="50800" anchor="ctr"/>
          <a:lstStyle/>
          <a:p>
            <a:pPr>
              <a:defRPr sz="2400"/>
            </a:pPr>
          </a:p>
        </p:txBody>
      </p:sp>
      <p:sp>
        <p:nvSpPr>
          <p:cNvPr id="140" name="Slide Number"/>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42" name="pasted-image.png" descr="pasted-image.png"/>
          <p:cNvPicPr>
            <a:picLocks noChangeAspect="1"/>
          </p:cNvPicPr>
          <p:nvPr/>
        </p:nvPicPr>
        <p:blipFill>
          <a:blip r:embed="rId2">
            <a:extLst/>
          </a:blip>
          <a:srcRect l="0" t="0" r="53570" b="0"/>
          <a:stretch>
            <a:fillRect/>
          </a:stretch>
        </p:blipFill>
        <p:spPr>
          <a:xfrm>
            <a:off x="7687690" y="2892176"/>
            <a:ext cx="3933850" cy="5920917"/>
          </a:xfrm>
          <a:prstGeom prst="rect">
            <a:avLst/>
          </a:prstGeom>
          <a:ln w="12700">
            <a:miter lim="400000"/>
          </a:ln>
        </p:spPr>
      </p:pic>
      <p:sp>
        <p:nvSpPr>
          <p:cNvPr id="143" name="Using public datasets  of T cell repertoire of patients"/>
          <p:cNvSpPr/>
          <p:nvPr>
            <p:ph type="title" idx="4294967295"/>
          </p:nvPr>
        </p:nvSpPr>
        <p:spPr>
          <a:prstGeom prst="rect">
            <a:avLst/>
          </a:prstGeom>
        </p:spPr>
        <p:txBody>
          <a:bodyPr/>
          <a:lstStyle>
            <a:lvl1pPr defTabSz="490727">
              <a:defRPr sz="6719"/>
            </a:lvl1pPr>
          </a:lstStyle>
          <a:p>
            <a:pPr/>
            <a:r>
              <a:t>Using public datasets  of T cell repertoire of patients </a:t>
            </a:r>
          </a:p>
        </p:txBody>
      </p:sp>
      <p:pic>
        <p:nvPicPr>
          <p:cNvPr id="144" name="Screenshot 2024-05-02 at 18.19.36.png" descr="Screenshot 2024-05-02 at 18.19.36.png"/>
          <p:cNvPicPr>
            <a:picLocks noChangeAspect="1"/>
          </p:cNvPicPr>
          <p:nvPr/>
        </p:nvPicPr>
        <p:blipFill>
          <a:blip r:embed="rId3">
            <a:extLst/>
          </a:blip>
          <a:stretch>
            <a:fillRect/>
          </a:stretch>
        </p:blipFill>
        <p:spPr>
          <a:xfrm>
            <a:off x="588960" y="2893229"/>
            <a:ext cx="6887742" cy="2662329"/>
          </a:xfrm>
          <a:prstGeom prst="rect">
            <a:avLst/>
          </a:prstGeom>
          <a:ln w="12700">
            <a:miter lim="400000"/>
          </a:ln>
        </p:spPr>
      </p:pic>
      <p:sp>
        <p:nvSpPr>
          <p:cNvPr id="145" name="Each person has 10^10 sequences….a lot…"/>
          <p:cNvSpPr/>
          <p:nvPr>
            <p:ph type="body" sz="quarter" idx="4294967295"/>
          </p:nvPr>
        </p:nvSpPr>
        <p:spPr>
          <a:xfrm>
            <a:off x="952500" y="5735788"/>
            <a:ext cx="6489559" cy="3154213"/>
          </a:xfrm>
          <a:prstGeom prst="rect">
            <a:avLst/>
          </a:prstGeom>
        </p:spPr>
        <p:txBody>
          <a:bodyPr/>
          <a:lstStyle/>
          <a:p>
            <a:pPr marL="382270" indent="-382270" defTabSz="502412">
              <a:spcBef>
                <a:spcPts val="3600"/>
              </a:spcBef>
              <a:defRPr sz="3096"/>
            </a:pPr>
            <a:r>
              <a:t>Each person has 10^10 sequences….a lot</a:t>
            </a:r>
          </a:p>
          <a:p>
            <a:pPr marL="382270" indent="-382270" defTabSz="502412">
              <a:spcBef>
                <a:spcPts val="3600"/>
              </a:spcBef>
              <a:defRPr sz="3096"/>
            </a:pPr>
            <a:r>
              <a:t>Most of them are private….</a:t>
            </a:r>
          </a:p>
          <a:p>
            <a:pPr marL="382270" indent="-382270" defTabSz="502412">
              <a:spcBef>
                <a:spcPts val="3600"/>
              </a:spcBef>
              <a:defRPr sz="3096"/>
            </a:pPr>
            <a:r>
              <a:t>Can we find patterns and predict?</a:t>
            </a:r>
          </a:p>
        </p:txBody>
      </p:sp>
      <p:sp>
        <p:nvSpPr>
          <p:cNvPr id="146" name="Slide Number"/>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8" name="Framework"/>
          <p:cNvSpPr/>
          <p:nvPr>
            <p:ph type="title" idx="4294967295"/>
          </p:nvPr>
        </p:nvSpPr>
        <p:spPr>
          <a:prstGeom prst="rect">
            <a:avLst/>
          </a:prstGeom>
        </p:spPr>
        <p:txBody>
          <a:bodyPr/>
          <a:lstStyle/>
          <a:p>
            <a:pPr/>
            <a:r>
              <a:t>Framework</a:t>
            </a:r>
          </a:p>
        </p:txBody>
      </p:sp>
      <p:sp>
        <p:nvSpPr>
          <p:cNvPr id="149" name="Slide Number"/>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0" name="Body"/>
          <p:cNvSpPr/>
          <p:nvPr>
            <p:ph type="body" idx="4294967295"/>
          </p:nvPr>
        </p:nvSpPr>
        <p:spPr>
          <a:prstGeom prst="rect">
            <a:avLst/>
          </a:prstGeom>
        </p:spPr>
        <p:txBody>
          <a:bodyPr/>
          <a:lstStyle/>
          <a:p>
            <a:pPr/>
          </a:p>
        </p:txBody>
      </p:sp>
      <p:pic>
        <p:nvPicPr>
          <p:cNvPr id="151" name="Screenshot 2024-05-16 at 16.58.12.png" descr="Screenshot 2024-05-16 at 16.58.12.png"/>
          <p:cNvPicPr>
            <a:picLocks noChangeAspect="1"/>
          </p:cNvPicPr>
          <p:nvPr/>
        </p:nvPicPr>
        <p:blipFill>
          <a:blip r:embed="rId2">
            <a:extLst/>
          </a:blip>
          <a:srcRect l="0" t="4992" r="0" b="4992"/>
          <a:stretch>
            <a:fillRect/>
          </a:stretch>
        </p:blipFill>
        <p:spPr>
          <a:xfrm>
            <a:off x="-1" y="2291754"/>
            <a:ext cx="13004801" cy="690986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Slide Number"/>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54" name="Rectangle"/>
          <p:cNvSpPr/>
          <p:nvPr/>
        </p:nvSpPr>
        <p:spPr>
          <a:xfrm>
            <a:off x="2052312" y="3064800"/>
            <a:ext cx="9672543" cy="1270001"/>
          </a:xfrm>
          <a:prstGeom prst="rect">
            <a:avLst/>
          </a:prstGeom>
          <a:ln w="25400">
            <a:solidFill>
              <a:srgbClr val="85888D"/>
            </a:solidFill>
            <a:miter lim="400000"/>
          </a:ln>
        </p:spPr>
        <p:txBody>
          <a:bodyPr lIns="50800" tIns="50800" rIns="50800" bIns="50800" anchor="ctr"/>
          <a:lstStyle/>
          <a:p>
            <a:pPr>
              <a:defRPr sz="2400"/>
            </a:pPr>
          </a:p>
        </p:txBody>
      </p:sp>
      <p:sp>
        <p:nvSpPr>
          <p:cNvPr id="155" name="Line"/>
          <p:cNvSpPr/>
          <p:nvPr/>
        </p:nvSpPr>
        <p:spPr>
          <a:xfrm flipV="1">
            <a:off x="3265610" y="3064800"/>
            <a:ext cx="1" cy="1270001"/>
          </a:xfrm>
          <a:prstGeom prst="line">
            <a:avLst/>
          </a:prstGeom>
          <a:ln w="25400">
            <a:solidFill>
              <a:srgbClr val="000000"/>
            </a:solidFill>
            <a:miter lim="400000"/>
          </a:ln>
        </p:spPr>
        <p:txBody>
          <a:bodyPr lIns="50800" tIns="50800" rIns="50800" bIns="50800" anchor="ctr"/>
          <a:lstStyle/>
          <a:p>
            <a:pPr>
              <a:defRPr sz="2400"/>
            </a:pPr>
          </a:p>
        </p:txBody>
      </p:sp>
      <p:sp>
        <p:nvSpPr>
          <p:cNvPr id="156" name="Line"/>
          <p:cNvSpPr/>
          <p:nvPr/>
        </p:nvSpPr>
        <p:spPr>
          <a:xfrm flipV="1">
            <a:off x="4321821" y="3064800"/>
            <a:ext cx="1" cy="1270001"/>
          </a:xfrm>
          <a:prstGeom prst="line">
            <a:avLst/>
          </a:prstGeom>
          <a:ln w="25400">
            <a:solidFill>
              <a:srgbClr val="000000"/>
            </a:solidFill>
            <a:miter lim="400000"/>
          </a:ln>
        </p:spPr>
        <p:txBody>
          <a:bodyPr lIns="50800" tIns="50800" rIns="50800" bIns="50800" anchor="ctr"/>
          <a:lstStyle/>
          <a:p>
            <a:pPr>
              <a:defRPr sz="2400"/>
            </a:pPr>
          </a:p>
        </p:txBody>
      </p:sp>
      <p:sp>
        <p:nvSpPr>
          <p:cNvPr id="157" name="Line"/>
          <p:cNvSpPr/>
          <p:nvPr/>
        </p:nvSpPr>
        <p:spPr>
          <a:xfrm flipV="1">
            <a:off x="5378031" y="3064800"/>
            <a:ext cx="1" cy="1270001"/>
          </a:xfrm>
          <a:prstGeom prst="line">
            <a:avLst/>
          </a:prstGeom>
          <a:ln w="25400">
            <a:solidFill>
              <a:srgbClr val="000000"/>
            </a:solidFill>
            <a:miter lim="400000"/>
          </a:ln>
        </p:spPr>
        <p:txBody>
          <a:bodyPr lIns="50800" tIns="50800" rIns="50800" bIns="50800" anchor="ctr"/>
          <a:lstStyle/>
          <a:p>
            <a:pPr>
              <a:defRPr sz="2400"/>
            </a:pPr>
          </a:p>
        </p:txBody>
      </p:sp>
      <p:sp>
        <p:nvSpPr>
          <p:cNvPr id="158" name="Line"/>
          <p:cNvSpPr/>
          <p:nvPr/>
        </p:nvSpPr>
        <p:spPr>
          <a:xfrm flipV="1">
            <a:off x="6502399" y="3064800"/>
            <a:ext cx="1" cy="1270001"/>
          </a:xfrm>
          <a:prstGeom prst="line">
            <a:avLst/>
          </a:prstGeom>
          <a:ln w="25400">
            <a:solidFill>
              <a:srgbClr val="000000"/>
            </a:solidFill>
            <a:miter lim="400000"/>
          </a:ln>
        </p:spPr>
        <p:txBody>
          <a:bodyPr lIns="50800" tIns="50800" rIns="50800" bIns="50800" anchor="ctr"/>
          <a:lstStyle/>
          <a:p>
            <a:pPr>
              <a:defRPr sz="2400"/>
            </a:pPr>
          </a:p>
        </p:txBody>
      </p:sp>
      <p:sp>
        <p:nvSpPr>
          <p:cNvPr id="159" name="Line"/>
          <p:cNvSpPr/>
          <p:nvPr/>
        </p:nvSpPr>
        <p:spPr>
          <a:xfrm flipV="1">
            <a:off x="7626768" y="3064800"/>
            <a:ext cx="1" cy="1270001"/>
          </a:xfrm>
          <a:prstGeom prst="line">
            <a:avLst/>
          </a:prstGeom>
          <a:ln w="25400">
            <a:solidFill>
              <a:srgbClr val="000000"/>
            </a:solidFill>
            <a:miter lim="400000"/>
          </a:ln>
        </p:spPr>
        <p:txBody>
          <a:bodyPr lIns="50800" tIns="50800" rIns="50800" bIns="50800" anchor="ctr"/>
          <a:lstStyle/>
          <a:p>
            <a:pPr>
              <a:defRPr sz="2400"/>
            </a:pPr>
          </a:p>
        </p:txBody>
      </p:sp>
      <p:sp>
        <p:nvSpPr>
          <p:cNvPr id="160" name="Line"/>
          <p:cNvSpPr/>
          <p:nvPr/>
        </p:nvSpPr>
        <p:spPr>
          <a:xfrm flipV="1">
            <a:off x="8682978" y="3064800"/>
            <a:ext cx="1" cy="1270001"/>
          </a:xfrm>
          <a:prstGeom prst="line">
            <a:avLst/>
          </a:prstGeom>
          <a:ln w="25400">
            <a:solidFill>
              <a:srgbClr val="000000"/>
            </a:solidFill>
            <a:miter lim="400000"/>
          </a:ln>
        </p:spPr>
        <p:txBody>
          <a:bodyPr lIns="50800" tIns="50800" rIns="50800" bIns="50800" anchor="ctr"/>
          <a:lstStyle/>
          <a:p>
            <a:pPr>
              <a:defRPr sz="2400"/>
            </a:pPr>
          </a:p>
        </p:txBody>
      </p:sp>
      <p:sp>
        <p:nvSpPr>
          <p:cNvPr id="161" name="Line"/>
          <p:cNvSpPr/>
          <p:nvPr/>
        </p:nvSpPr>
        <p:spPr>
          <a:xfrm flipV="1">
            <a:off x="9739189" y="3064800"/>
            <a:ext cx="1" cy="1270001"/>
          </a:xfrm>
          <a:prstGeom prst="line">
            <a:avLst/>
          </a:prstGeom>
          <a:ln w="25400">
            <a:solidFill>
              <a:srgbClr val="000000"/>
            </a:solidFill>
            <a:miter lim="400000"/>
          </a:ln>
        </p:spPr>
        <p:txBody>
          <a:bodyPr lIns="50800" tIns="50800" rIns="50800" bIns="50800" anchor="ctr"/>
          <a:lstStyle/>
          <a:p>
            <a:pPr>
              <a:defRPr sz="2400"/>
            </a:pPr>
          </a:p>
        </p:txBody>
      </p:sp>
      <p:sp>
        <p:nvSpPr>
          <p:cNvPr id="162" name="Line"/>
          <p:cNvSpPr/>
          <p:nvPr/>
        </p:nvSpPr>
        <p:spPr>
          <a:xfrm flipV="1">
            <a:off x="10863557" y="3064800"/>
            <a:ext cx="1" cy="1270001"/>
          </a:xfrm>
          <a:prstGeom prst="line">
            <a:avLst/>
          </a:prstGeom>
          <a:ln w="25400">
            <a:solidFill>
              <a:srgbClr val="000000"/>
            </a:solidFill>
            <a:miter lim="400000"/>
          </a:ln>
        </p:spPr>
        <p:txBody>
          <a:bodyPr lIns="50800" tIns="50800" rIns="50800" bIns="50800" anchor="ctr"/>
          <a:lstStyle/>
          <a:p>
            <a:pPr>
              <a:defRPr sz="2400"/>
            </a:pPr>
          </a:p>
        </p:txBody>
      </p:sp>
      <p:sp>
        <p:nvSpPr>
          <p:cNvPr id="163" name="C"/>
          <p:cNvSpPr/>
          <p:nvPr/>
        </p:nvSpPr>
        <p:spPr>
          <a:xfrm>
            <a:off x="2201763" y="3375950"/>
            <a:ext cx="952806"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    </a:t>
            </a:r>
          </a:p>
        </p:txBody>
      </p:sp>
      <p:sp>
        <p:nvSpPr>
          <p:cNvPr id="164" name="Text"/>
          <p:cNvSpPr/>
          <p:nvPr/>
        </p:nvSpPr>
        <p:spPr>
          <a:xfrm>
            <a:off x="3853055" y="3375950"/>
            <a:ext cx="622708"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spcBef>
                <a:spcPts val="4200"/>
              </a:spcBef>
            </a:lvl1pPr>
          </a:lstStyle>
          <a:p>
            <a:pPr/>
            <a:r>
              <a:t>    </a:t>
            </a:r>
          </a:p>
        </p:txBody>
      </p:sp>
      <p:sp>
        <p:nvSpPr>
          <p:cNvPr id="165" name="A"/>
          <p:cNvSpPr/>
          <p:nvPr/>
        </p:nvSpPr>
        <p:spPr>
          <a:xfrm>
            <a:off x="3394289" y="3375950"/>
            <a:ext cx="927660"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    </a:t>
            </a:r>
          </a:p>
        </p:txBody>
      </p:sp>
      <p:sp>
        <p:nvSpPr>
          <p:cNvPr id="166" name="S…"/>
          <p:cNvSpPr/>
          <p:nvPr/>
        </p:nvSpPr>
        <p:spPr>
          <a:xfrm>
            <a:off x="4623363" y="3096550"/>
            <a:ext cx="571806" cy="1206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S </a:t>
            </a:r>
          </a:p>
          <a:p>
            <a:pPr>
              <a:defRPr sz="2400"/>
            </a:pPr>
            <a:r>
              <a:t>F</a:t>
            </a:r>
          </a:p>
          <a:p>
            <a:pPr>
              <a:defRPr sz="2400"/>
            </a:pPr>
            <a:r>
              <a:t>R   </a:t>
            </a:r>
          </a:p>
        </p:txBody>
      </p:sp>
      <p:sp>
        <p:nvSpPr>
          <p:cNvPr id="167" name="C W…"/>
          <p:cNvSpPr/>
          <p:nvPr/>
        </p:nvSpPr>
        <p:spPr>
          <a:xfrm>
            <a:off x="5496700" y="3096550"/>
            <a:ext cx="690068" cy="1206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2400"/>
            </a:pPr>
            <a:r>
              <a:t>C W</a:t>
            </a:r>
          </a:p>
          <a:p>
            <a:pPr>
              <a:defRPr sz="2400"/>
            </a:pPr>
            <a:r>
              <a:t>G Y</a:t>
            </a:r>
          </a:p>
          <a:p>
            <a:pPr>
              <a:defRPr sz="2400"/>
            </a:pPr>
            <a:r>
              <a:t>M   </a:t>
            </a:r>
          </a:p>
        </p:txBody>
      </p:sp>
      <p:sp>
        <p:nvSpPr>
          <p:cNvPr id="168" name="L…"/>
          <p:cNvSpPr/>
          <p:nvPr/>
        </p:nvSpPr>
        <p:spPr>
          <a:xfrm>
            <a:off x="6590970" y="3102900"/>
            <a:ext cx="851307"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L  </a:t>
            </a:r>
          </a:p>
          <a:p>
            <a:pPr/>
            <a:r>
              <a:t>G   </a:t>
            </a:r>
          </a:p>
        </p:txBody>
      </p:sp>
      <p:sp>
        <p:nvSpPr>
          <p:cNvPr id="169" name="R…"/>
          <p:cNvSpPr/>
          <p:nvPr/>
        </p:nvSpPr>
        <p:spPr>
          <a:xfrm>
            <a:off x="7740485" y="3102900"/>
            <a:ext cx="902057"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R</a:t>
            </a:r>
          </a:p>
          <a:p>
            <a:pPr/>
            <a:r>
              <a:t>S    </a:t>
            </a:r>
          </a:p>
        </p:txBody>
      </p:sp>
      <p:sp>
        <p:nvSpPr>
          <p:cNvPr id="170" name="M…"/>
          <p:cNvSpPr/>
          <p:nvPr/>
        </p:nvSpPr>
        <p:spPr>
          <a:xfrm>
            <a:off x="8695539" y="3102900"/>
            <a:ext cx="952806"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M</a:t>
            </a:r>
          </a:p>
          <a:p>
            <a:pPr/>
            <a:r>
              <a:t>N    </a:t>
            </a:r>
          </a:p>
        </p:txBody>
      </p:sp>
      <p:sp>
        <p:nvSpPr>
          <p:cNvPr id="171" name="F"/>
          <p:cNvSpPr/>
          <p:nvPr/>
        </p:nvSpPr>
        <p:spPr>
          <a:xfrm>
            <a:off x="10873784" y="3375950"/>
            <a:ext cx="876911"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F    </a:t>
            </a:r>
          </a:p>
        </p:txBody>
      </p:sp>
      <p:pic>
        <p:nvPicPr>
          <p:cNvPr id="172" name="pasted-image.png" descr="pasted-image.png"/>
          <p:cNvPicPr>
            <a:picLocks noChangeAspect="1"/>
          </p:cNvPicPr>
          <p:nvPr/>
        </p:nvPicPr>
        <p:blipFill>
          <a:blip r:embed="rId2">
            <a:extLst/>
          </a:blip>
          <a:stretch>
            <a:fillRect/>
          </a:stretch>
        </p:blipFill>
        <p:spPr>
          <a:xfrm>
            <a:off x="3092907" y="4662368"/>
            <a:ext cx="6242039" cy="3639312"/>
          </a:xfrm>
          <a:prstGeom prst="rect">
            <a:avLst/>
          </a:prstGeom>
          <a:ln w="12700">
            <a:miter lim="400000"/>
          </a:ln>
        </p:spPr>
      </p:pic>
      <p:sp>
        <p:nvSpPr>
          <p:cNvPr id="173" name="?"/>
          <p:cNvSpPr/>
          <p:nvPr/>
        </p:nvSpPr>
        <p:spPr>
          <a:xfrm>
            <a:off x="9875720" y="3375950"/>
            <a:ext cx="851307" cy="64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a:solidFill>
                  <a:srgbClr val="FF2600"/>
                </a:solidFill>
              </a:rPr>
              <a:t>?</a:t>
            </a:r>
            <a:r>
              <a:t>    </a:t>
            </a:r>
          </a:p>
        </p:txBody>
      </p:sp>
      <p:sp>
        <p:nvSpPr>
          <p:cNvPr id="174" name="Prediction of AA at given position"/>
          <p:cNvSpPr/>
          <p:nvPr>
            <p:ph type="title" idx="4294967295"/>
          </p:nvPr>
        </p:nvSpPr>
        <p:spPr>
          <a:prstGeom prst="rect">
            <a:avLst/>
          </a:prstGeom>
        </p:spPr>
        <p:txBody>
          <a:bodyPr/>
          <a:lstStyle>
            <a:lvl1pPr defTabSz="490727">
              <a:defRPr sz="6719"/>
            </a:lvl1pPr>
          </a:lstStyle>
          <a:p>
            <a:pPr/>
            <a:r>
              <a:t>Prediction of AA at given position</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Literature review"/>
          <p:cNvSpPr/>
          <p:nvPr>
            <p:ph type="title"/>
          </p:nvPr>
        </p:nvSpPr>
        <p:spPr>
          <a:prstGeom prst="rect">
            <a:avLst/>
          </a:prstGeom>
        </p:spPr>
        <p:txBody>
          <a:bodyPr/>
          <a:lstStyle/>
          <a:p>
            <a:pPr/>
            <a:r>
              <a:t>Literature review</a:t>
            </a:r>
          </a:p>
        </p:txBody>
      </p:sp>
      <p:sp>
        <p:nvSpPr>
          <p:cNvPr id="177" name="DeepTCR is a deep learning framework for revealing sequence concepts within T-cell repertoires. John-William Sidhom, H. Benjamin Larman, Drew M. Pardoll &amp; Alexander S. Baras. Nature Communications (2021)"/>
          <p:cNvSpPr/>
          <p:nvPr>
            <p:ph type="body" sz="quarter" idx="4294967295"/>
          </p:nvPr>
        </p:nvSpPr>
        <p:spPr>
          <a:xfrm>
            <a:off x="952500" y="2603500"/>
            <a:ext cx="11099800" cy="2159000"/>
          </a:xfrm>
          <a:prstGeom prst="rect">
            <a:avLst/>
          </a:prstGeom>
        </p:spPr>
        <p:txBody>
          <a:bodyPr/>
          <a:lstStyle/>
          <a:p>
            <a:pPr marL="423333" indent="-423333" defTabSz="457200">
              <a:lnSpc>
                <a:spcPts val="5500"/>
              </a:lnSpc>
              <a:spcBef>
                <a:spcPts val="1600"/>
              </a:spcBef>
              <a:buSzPct val="100000"/>
              <a:buAutoNum type="arabicPeriod" startAt="1"/>
              <a:defRPr sz="2400">
                <a:solidFill>
                  <a:srgbClr val="222222"/>
                </a:solidFill>
                <a:latin typeface="Helvetica"/>
                <a:ea typeface="Helvetica"/>
                <a:cs typeface="Helvetica"/>
                <a:sym typeface="Helvetica"/>
              </a:defRPr>
            </a:pPr>
            <a:r>
              <a:rPr b="1"/>
              <a:t>DeepTCR is a deep learning framework for revealing sequence concepts within T-cell repertoires.</a:t>
            </a:r>
            <a:r>
              <a:t> </a:t>
            </a:r>
            <a:r>
              <a:rPr>
                <a:hlinkClick r:id="rId2" invalidUrl="" action="" tgtFrame="" tooltip="" history="1" highlightClick="0" endSnd="0"/>
              </a:rPr>
              <a:t>John-William Sidhom</a:t>
            </a:r>
            <a:r>
              <a:t>, </a:t>
            </a:r>
            <a:r>
              <a:rPr>
                <a:hlinkClick r:id="rId3" invalidUrl="" action="" tgtFrame="" tooltip="" history="1" highlightClick="0" endSnd="0"/>
              </a:rPr>
              <a:t>H. Benjamin Larman</a:t>
            </a:r>
            <a:r>
              <a:t>, </a:t>
            </a:r>
            <a:r>
              <a:rPr>
                <a:hlinkClick r:id="rId4" invalidUrl="" action="" tgtFrame="" tooltip="" history="1" highlightClick="0" endSnd="0"/>
              </a:rPr>
              <a:t>Drew M. Pardoll</a:t>
            </a:r>
            <a:r>
              <a:t> &amp; </a:t>
            </a:r>
            <a:r>
              <a:rPr>
                <a:hlinkClick r:id="rId5" invalidUrl="" action="" tgtFrame="" tooltip="" history="1" highlightClick="0" endSnd="0"/>
              </a:rPr>
              <a:t>Alexander S. Baras</a:t>
            </a:r>
            <a:r>
              <a:t>. </a:t>
            </a:r>
            <a:r>
              <a:rPr>
                <a:hlinkClick r:id="rId6" invalidUrl="" action="" tgtFrame="" tooltip="" history="1" highlightClick="0" endSnd="0"/>
              </a:rPr>
              <a:t>Nature Communications</a:t>
            </a:r>
            <a:r>
              <a:t> (2021) </a:t>
            </a:r>
          </a:p>
        </p:txBody>
      </p:sp>
      <p:sp>
        <p:nvSpPr>
          <p:cNvPr id="178" name="Slide Number"/>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79" name="pasted-image.png" descr="pasted-image.png"/>
          <p:cNvPicPr>
            <a:picLocks noChangeAspect="1"/>
          </p:cNvPicPr>
          <p:nvPr/>
        </p:nvPicPr>
        <p:blipFill>
          <a:blip r:embed="rId7">
            <a:extLst/>
          </a:blip>
          <a:srcRect l="0" t="0" r="0" b="44096"/>
          <a:stretch>
            <a:fillRect/>
          </a:stretch>
        </p:blipFill>
        <p:spPr>
          <a:xfrm>
            <a:off x="2750740" y="4421285"/>
            <a:ext cx="7503373" cy="3931339"/>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Slide Number"/>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82" name="pasted-image.png" descr="pasted-image.png"/>
          <p:cNvPicPr>
            <a:picLocks noChangeAspect="1"/>
          </p:cNvPicPr>
          <p:nvPr/>
        </p:nvPicPr>
        <p:blipFill>
          <a:blip r:embed="rId2">
            <a:extLst/>
          </a:blip>
          <a:stretch>
            <a:fillRect/>
          </a:stretch>
        </p:blipFill>
        <p:spPr>
          <a:xfrm>
            <a:off x="0" y="244923"/>
            <a:ext cx="13004800" cy="9263754"/>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
        <p:nvSpPr>
          <p:cNvPr id="184" name="In order to represent a T cell receptor (TCR) we have implemented a variational autoencoder (VAE) to take the CDR3 sequences from both the α- and β-chains along with their corresponding V, D, and J gene usage and learn a joint representation of these inputs. The CDR3 sequences serve as input to the encoder side of the network where convolutional layers are then applied to learn sequence motifs from these regions. As for the V/D/J gene inputs, these are represented as categorical variables which are then transformed with a trainable embedding layer to learn a continuous representation of the gene usage of a given TCR. Finally, these inputs are concatenated together passed through fully connected layers to result in the latent representation of the TCR. This latent representation is then sampled from in order to reconstruct the input CDR3 sequences and V/D/J genes through the decoder side of the network. Finally, the weights of the neural network are trained via gradient descent to jointly minimize both the reconstruction and variational loss. The trained network is then used to take a given TCR and represent it in a continuous numerical domain for downstream analysis such as clustering. b, d In order to assess the quality of various methods of TCR featurization, we derived TCR distances from the various featurization methods (VAE-Seq, VAE-VDJ, VAE-Seq-VDJ, Hamming, K-mer, Global-Seq-Align) and applied an agglomerative clustering algorithm varying the number of clusters evenly from 5 to 100 and measured the variance ratio criterion of the clustering solutions and the adjusted mutual information from the clustering solutions to the ground truth antigen labels for both nine murine and seven human antigens. Featurization methods that encourage high-quality clusters that capture a high degree of information of the label (i.e. antigen specificity) should have a high variance ratio criterion and high adjusted mutual information. c, e In order to benchmark the ability of various methods of TCR featurization to correctly classify a TCR sequence to its antigen, we applied a K-Nearest-Neighbors instance-based classification algorithm (varying K evenly from 1 to 500, Supplementary Figs. 3–10) to the derived TCR distances on the nine murine and seven human tetramer-sorted antigen-specific T cells and assessed classification performance via fivefold cross-validation strategy, measuring AUC, Recall, Precision, and F1 Score."/>
          <p:cNvSpPr/>
          <p:nvPr>
            <p:ph type="body" idx="1"/>
          </p:nvPr>
        </p:nvSpPr>
        <p:spPr>
          <a:xfrm>
            <a:off x="952500" y="584490"/>
            <a:ext cx="11099800" cy="8367342"/>
          </a:xfrm>
          <a:prstGeom prst="rect">
            <a:avLst/>
          </a:prstGeom>
        </p:spPr>
        <p:txBody>
          <a:bodyPr/>
          <a:lstStyle/>
          <a:p>
            <a:pPr marL="0" indent="0" defTabSz="374904">
              <a:spcBef>
                <a:spcPts val="0"/>
              </a:spcBef>
              <a:buSzTx/>
              <a:buNone/>
              <a:defRPr sz="1312">
                <a:solidFill>
                  <a:srgbClr val="222222"/>
                </a:solidFill>
                <a:latin typeface="Palatino"/>
                <a:ea typeface="Palatino"/>
                <a:cs typeface="Palatino"/>
                <a:sym typeface="Palatino"/>
              </a:defRPr>
            </a:pPr>
            <a:r>
              <a:t> </a:t>
            </a:r>
            <a:r>
              <a:rPr sz="1968"/>
              <a:t>In order to represent a T cell receptor (TCR) we have implemented a variational autoencoder (VAE) to take the CDR3 sequences from both the α- and β-chains along with their corresponding V, D, and J gene usage and learn a joint representation of these inputs. The CDR3 sequences serve as input to the encoder side of the network where convolutional layers are then applied to learn sequence motifs from these regions. As for the V/D/J gene inputs, these are represented as categorical variables which are then transformed with a trainable embedding layer to learn a continuous representation of the gene usage of a given TCR. Finally, these inputs are concatenated together passed through fully connected layers to result in the latent representation of the TCR. This latent representation is then sampled from in order to reconstruct the input CDR3 sequences and V/D/J genes through the decoder side of the network. Finally, the weights of the neural network are trained via gradient descent to jointly minimize both the reconstruction and variational loss. The trained network is then used to take a given TCR and represent it in a continuous numerical domain for downstream analysis such as clustering. </a:t>
            </a:r>
            <a:r>
              <a:rPr b="1" sz="1968"/>
              <a:t>b</a:t>
            </a:r>
            <a:r>
              <a:rPr sz="1968"/>
              <a:t>, </a:t>
            </a:r>
            <a:r>
              <a:rPr b="1" sz="1968"/>
              <a:t>d</a:t>
            </a:r>
            <a:r>
              <a:rPr sz="1968"/>
              <a:t> In order to assess the quality of various methods of TCR featurization, we derived TCR distances from the various featurization methods (VAE-Seq, VAE-VDJ, VAE-Seq-VDJ, Hamming, K-mer, Global-Seq-Align) and applied an agglomerative clustering algorithm varying the number of clusters evenly from 5 to 100 and measured the variance ratio criterion of the clustering solutions and the adjusted mutual information from the clustering solutions to the ground truth antigen labels for both nine murine and seven human antigens. Featurization methods that encourage high-quality clusters that capture a high degree of information of the label (i.e. antigen specificity) should have a high variance ratio criterion and high adjusted mutual information. </a:t>
            </a:r>
            <a:r>
              <a:rPr b="1" sz="1968"/>
              <a:t>c</a:t>
            </a:r>
            <a:r>
              <a:rPr sz="1968"/>
              <a:t>, </a:t>
            </a:r>
            <a:r>
              <a:rPr b="1" sz="1968"/>
              <a:t>e</a:t>
            </a:r>
            <a:r>
              <a:rPr sz="1968"/>
              <a:t> In order to benchmark the ability of various methods of TCR featurization to correctly classify a TCR sequence to its antigen, we applied a </a:t>
            </a:r>
            <a:r>
              <a:rPr i="1" sz="1968"/>
              <a:t>K</a:t>
            </a:r>
            <a:r>
              <a:rPr sz="1968"/>
              <a:t>-Nearest-Neighbors instance-based classification algorithm (varying </a:t>
            </a:r>
            <a:r>
              <a:rPr i="1" sz="1968"/>
              <a:t>K</a:t>
            </a:r>
            <a:r>
              <a:rPr sz="1968"/>
              <a:t> evenly from 1 to 500, Supplementary Figs. </a:t>
            </a:r>
            <a:r>
              <a:rPr sz="1968" u="sng">
                <a:solidFill>
                  <a:srgbClr val="006699"/>
                </a:solidFill>
                <a:hlinkClick r:id="rId2" invalidUrl="" action="" tgtFrame="" tooltip="" history="1" highlightClick="0" endSnd="0"/>
              </a:rPr>
              <a:t>3</a:t>
            </a:r>
            <a:r>
              <a:rPr sz="1968"/>
              <a:t>–</a:t>
            </a:r>
            <a:r>
              <a:rPr sz="1968" u="sng">
                <a:solidFill>
                  <a:srgbClr val="006699"/>
                </a:solidFill>
                <a:hlinkClick r:id="rId2" invalidUrl="" action="" tgtFrame="" tooltip="" history="1" highlightClick="0" endSnd="0"/>
              </a:rPr>
              <a:t>10</a:t>
            </a:r>
            <a:r>
              <a:rPr sz="1968"/>
              <a:t>) to the derived TCR distances on the nine murine and seven human tetramer-sorted antigen-specific T cells and assessed classification performance via fivefold cross-validation strategy, measuring AUC, Recall, Precision, and </a:t>
            </a:r>
            <a:r>
              <a:rPr i="1" sz="1968"/>
              <a:t>F</a:t>
            </a:r>
            <a:r>
              <a:rPr sz="1968"/>
              <a:t>1 Score.</a:t>
            </a:r>
          </a:p>
        </p:txBody>
      </p:sp>
      <p:sp>
        <p:nvSpPr>
          <p:cNvPr id="185" name="Slide Number"/>
          <p:cNvSpPr/>
          <p:nvPr>
            <p:ph type="sldNum" sz="quarter" idx="2"/>
          </p:nvPr>
        </p:nvSpPr>
        <p:spPr>
          <a:xfrm>
            <a:off x="6369062" y="9251950"/>
            <a:ext cx="253976" cy="3810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